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dda5f0a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dda5f0a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dda5f0ae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dda5f0ae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dda5f0ae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dda5f0ae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dda5f0ae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dda5f0ae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dda5f0ae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dda5f0ae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dda5f0ae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dda5f0ae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dda5f0ae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dda5f0ae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library.albany.edu/archive/espyproject" TargetMode="External"/><Relationship Id="rId4" Type="http://schemas.openxmlformats.org/officeDocument/2006/relationships/hyperlink" Target="https://www.icpsr.umich.edu/icpsrweb/NACJD/studies/23900" TargetMode="External"/><Relationship Id="rId5" Type="http://schemas.openxmlformats.org/officeDocument/2006/relationships/hyperlink" Target="http://journals.sagepub.com/doi/abs/10.1177/1088767911418054" TargetMode="External"/><Relationship Id="rId6" Type="http://schemas.openxmlformats.org/officeDocument/2006/relationships/image" Target="../media/image18.jpg"/><Relationship Id="rId7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12.jpg"/><Relationship Id="rId6" Type="http://schemas.openxmlformats.org/officeDocument/2006/relationships/image" Target="../media/image11.jpg"/><Relationship Id="rId7" Type="http://schemas.openxmlformats.org/officeDocument/2006/relationships/image" Target="../media/image13.jp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5.jpg"/><Relationship Id="rId5" Type="http://schemas.openxmlformats.org/officeDocument/2006/relationships/image" Target="../media/image4.jpg"/><Relationship Id="rId6" Type="http://schemas.openxmlformats.org/officeDocument/2006/relationships/image" Target="../media/image10.jpg"/><Relationship Id="rId7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Conflicts of Linked Data in Archives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797175"/>
            <a:ext cx="8520600" cy="1548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Gregory Wiedeman,</a:t>
            </a:r>
            <a:r>
              <a:rPr lang="en"/>
              <a:t> @GregWiedeman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University at Albany, SUNY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SAA 2018 Session 303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97900" y="445025"/>
            <a:ext cx="843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The Espy Project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4147725" y="840500"/>
            <a:ext cx="4824600" cy="42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Collected documentation on American executions 1608-2002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Index card summaries, 46 cu. ft. copies of original and published source material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1980s NSF grant to create “</a:t>
            </a:r>
            <a:r>
              <a:rPr lang="en" u="sng">
                <a:solidFill>
                  <a:schemeClr val="hlink"/>
                </a:solidFill>
                <a:hlinkClick r:id="rId4"/>
              </a:rPr>
              <a:t>The Espy File</a:t>
            </a:r>
            <a:r>
              <a:rPr lang="en"/>
              <a:t>” now in ICPSR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Main source for historical research on Capital </a:t>
            </a:r>
            <a:r>
              <a:rPr lang="en"/>
              <a:t>Punishment</a:t>
            </a:r>
            <a:r>
              <a:rPr lang="en"/>
              <a:t> in America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 u="sng">
                <a:solidFill>
                  <a:schemeClr val="accent5"/>
                </a:solidFill>
                <a:hlinkClick r:id="rId5"/>
              </a:rPr>
              <a:t>Blackman and McLaughlin, “The Espy File on American Executions: User Beware” (2011) 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CLIR grant to digitize and provide computational access to collection</a:t>
            </a:r>
            <a:endParaRPr/>
          </a:p>
        </p:txBody>
      </p:sp>
      <p:pic>
        <p:nvPicPr>
          <p:cNvPr id="62" name="Google Shape;62;p14" title="M. Watt Espy in his office"/>
          <p:cNvPicPr preferRelativeResize="0"/>
          <p:nvPr/>
        </p:nvPicPr>
        <p:blipFill rotWithShape="1">
          <a:blip r:embed="rId6">
            <a:alphaModFix/>
          </a:blip>
          <a:srcRect b="3739" l="19558" r="16421" t="33623"/>
          <a:stretch/>
        </p:blipFill>
        <p:spPr>
          <a:xfrm>
            <a:off x="397900" y="1120300"/>
            <a:ext cx="3504476" cy="255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 title="Council on Library and Information Resources (CLIR) 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9975" y="3818775"/>
            <a:ext cx="2112100" cy="100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Exposing Data</a:t>
            </a:r>
            <a:r>
              <a:rPr lang="en"/>
              <a:t>, </a:t>
            </a:r>
            <a:r>
              <a:rPr lang="en"/>
              <a:t>Providing Context</a:t>
            </a:r>
            <a:endParaRPr/>
          </a:p>
        </p:txBody>
      </p:sp>
      <p:pic>
        <p:nvPicPr>
          <p:cNvPr id="69" name="Google Shape;69;p15" title="Pipe-separated values file of Espy File data with George James highlight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4425"/>
            <a:ext cx="8839201" cy="1017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 title="Index card summary for George James from the M. Watt Espy Paper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34474"/>
            <a:ext cx="3116175" cy="18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 title="Correspondence regarding George James from the M. Watt Espy Papers"/>
          <p:cNvPicPr preferRelativeResize="0"/>
          <p:nvPr/>
        </p:nvPicPr>
        <p:blipFill rotWithShape="1">
          <a:blip r:embed="rId5">
            <a:alphaModFix/>
          </a:blip>
          <a:srcRect b="14032" l="25802" r="20395" t="38815"/>
          <a:stretch/>
        </p:blipFill>
        <p:spPr>
          <a:xfrm>
            <a:off x="487825" y="3294625"/>
            <a:ext cx="2445329" cy="1662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 title="Correspondence regarding George James from the M. Watt Espy Papers"/>
          <p:cNvPicPr preferRelativeResize="0"/>
          <p:nvPr/>
        </p:nvPicPr>
        <p:blipFill rotWithShape="1">
          <a:blip r:embed="rId6">
            <a:alphaModFix/>
          </a:blip>
          <a:srcRect b="21506" l="0" r="0" t="7018"/>
          <a:stretch/>
        </p:blipFill>
        <p:spPr>
          <a:xfrm>
            <a:off x="3392900" y="1280325"/>
            <a:ext cx="3981749" cy="3676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 title="Photocopy of a book with information on the George James case from the M. Watt Espy Papers"/>
          <p:cNvPicPr preferRelativeResize="0"/>
          <p:nvPr/>
        </p:nvPicPr>
        <p:blipFill rotWithShape="1">
          <a:blip r:embed="rId7">
            <a:alphaModFix/>
          </a:blip>
          <a:srcRect b="61177" l="7862" r="25501" t="0"/>
          <a:stretch/>
        </p:blipFill>
        <p:spPr>
          <a:xfrm>
            <a:off x="5638375" y="2440775"/>
            <a:ext cx="3505622" cy="2702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Hyrax Logo"/>
          <p:cNvPicPr preferRelativeResize="0"/>
          <p:nvPr/>
        </p:nvPicPr>
        <p:blipFill rotWithShape="1">
          <a:blip r:embed="rId8">
            <a:alphaModFix/>
          </a:blip>
          <a:srcRect b="0" l="0" r="63670" t="0"/>
          <a:stretch/>
        </p:blipFill>
        <p:spPr>
          <a:xfrm>
            <a:off x="7619717" y="1282800"/>
            <a:ext cx="1173075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Metadata Matters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2058900" cy="21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Occupation Field</a:t>
            </a:r>
            <a:endParaRPr/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“</a:t>
            </a:r>
            <a:r>
              <a:rPr lang="en" sz="1200"/>
              <a:t>Student"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"Banana Dealer"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"Beef Carrier"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"Goat Herder"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"Tiecutter"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"Tourist"</a:t>
            </a:r>
            <a:endParaRPr sz="12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 title="List of metadata fields from the original &quot;Espy File&quot; datase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4300" y="445025"/>
            <a:ext cx="2887926" cy="43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311700" y="3512825"/>
            <a:ext cx="57657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“Crime Convicted of” not “Crime Committed”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Found that precision was often problematic in LOD vocabularies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Create our own vocabulary?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2755700" y="1195475"/>
            <a:ext cx="2058900" cy="21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"Armed robber"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"Asylum Escapee"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"Bandit"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"Criminal"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"Cult Leader"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"Gang Member"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"Lunatic"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"Male Nurse"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"Retarded"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"Slave"</a:t>
            </a:r>
            <a:endParaRPr sz="12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Exposing Data in Context</a:t>
            </a:r>
            <a:endParaRPr/>
          </a:p>
        </p:txBody>
      </p:sp>
      <p:pic>
        <p:nvPicPr>
          <p:cNvPr id="89" name="Google Shape;89;p17" title="Index card summary from &quot;Slave Girl&quot; an unconfirmed and suspicious-sounding execu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73875"/>
            <a:ext cx="5040125" cy="31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 title="Copy of small news article which is the best source for the unconfirmed &quot;Slave Girl&quot; execution"/>
          <p:cNvPicPr preferRelativeResize="0"/>
          <p:nvPr/>
        </p:nvPicPr>
        <p:blipFill rotWithShape="1">
          <a:blip r:embed="rId4">
            <a:alphaModFix/>
          </a:blip>
          <a:srcRect b="55044" l="11033" r="50587" t="5097"/>
          <a:stretch/>
        </p:blipFill>
        <p:spPr>
          <a:xfrm>
            <a:off x="5811575" y="1017725"/>
            <a:ext cx="2981198" cy="4000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 title="Espy's note regarding records of reimbursements for slaves executed as a result of the &quot;Nat Turner Slave insurrection,&quot; states that &quot;A valuable document not not perfect. See notations regarding errors.&quot;"/>
          <p:cNvPicPr preferRelativeResize="0"/>
          <p:nvPr/>
        </p:nvPicPr>
        <p:blipFill rotWithShape="1">
          <a:blip r:embed="rId3">
            <a:alphaModFix/>
          </a:blip>
          <a:srcRect b="49746" l="0" r="823" t="0"/>
          <a:stretch/>
        </p:blipFill>
        <p:spPr>
          <a:xfrm>
            <a:off x="4922350" y="648300"/>
            <a:ext cx="4050052" cy="14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 title="Notes on &quot;Davy&quot; that is inconsistent with other documentation"/>
          <p:cNvPicPr preferRelativeResize="0"/>
          <p:nvPr/>
        </p:nvPicPr>
        <p:blipFill rotWithShape="1">
          <a:blip r:embed="rId4">
            <a:alphaModFix/>
          </a:blip>
          <a:srcRect b="2680" l="19838" r="12730" t="18715"/>
          <a:stretch/>
        </p:blipFill>
        <p:spPr>
          <a:xfrm>
            <a:off x="311700" y="2887825"/>
            <a:ext cx="2650402" cy="158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 title="Notes on &quot;Davy + Jack&quot; that is inconsistent with other documentation"/>
          <p:cNvPicPr preferRelativeResize="0"/>
          <p:nvPr/>
        </p:nvPicPr>
        <p:blipFill rotWithShape="1">
          <a:blip r:embed="rId5">
            <a:alphaModFix/>
          </a:blip>
          <a:srcRect b="0" l="21347" r="18076" t="0"/>
          <a:stretch/>
        </p:blipFill>
        <p:spPr>
          <a:xfrm>
            <a:off x="3213438" y="2861275"/>
            <a:ext cx="2717116" cy="1633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 title="Notes on &quot;Jack Niles&quot; that is inconsistent with other documentation"/>
          <p:cNvPicPr preferRelativeResize="0"/>
          <p:nvPr/>
        </p:nvPicPr>
        <p:blipFill rotWithShape="1">
          <a:blip r:embed="rId6">
            <a:alphaModFix/>
          </a:blip>
          <a:srcRect b="0" l="20192" r="19548" t="3855"/>
          <a:stretch/>
        </p:blipFill>
        <p:spPr>
          <a:xfrm>
            <a:off x="6264500" y="2896887"/>
            <a:ext cx="2650400" cy="1562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 title="Record of reimbursements for slaves executed as a result of the &quot;Nat Turner Slave insurrection&quot; from the M. Watt Espy Papers"/>
          <p:cNvPicPr preferRelativeResize="0"/>
          <p:nvPr/>
        </p:nvPicPr>
        <p:blipFill rotWithShape="1">
          <a:blip r:embed="rId7">
            <a:alphaModFix/>
          </a:blip>
          <a:srcRect b="3757" l="24207" r="0" t="66182"/>
          <a:stretch/>
        </p:blipFill>
        <p:spPr>
          <a:xfrm>
            <a:off x="311700" y="409475"/>
            <a:ext cx="4426947" cy="2284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Linked Data align with the Archival Mission?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520600" cy="26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Archives use context to efficiently provide access to unique material at scale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Researchers will not use SPARQL to access this data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practice, do URIs provide or obscure context?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a Linked Data URI convey false objectivity or false authority?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this scale?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we start seeing archival collections themselves as data, Linked Data may not be a good fit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ctrTitle"/>
          </p:nvPr>
        </p:nvSpPr>
        <p:spPr>
          <a:xfrm>
            <a:off x="282950" y="258600"/>
            <a:ext cx="8520600" cy="13362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Challenges and Conflicts of Linked Data in Archives</a:t>
            </a:r>
            <a:endParaRPr sz="3600"/>
          </a:p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282950" y="1519800"/>
            <a:ext cx="8520600" cy="1217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Gregory Wiedeman, @GregWiedeman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University at Albany, SUNY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SAA 2018 Session 303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 title="Abolitionist Bumper Sticker: &quot;Abolitionists Do It Until Everyone Gets Off! ...death row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063" y="2904275"/>
            <a:ext cx="7959868" cy="198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